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01" r:id="rId4"/>
    <p:sldId id="258" r:id="rId5"/>
    <p:sldId id="295" r:id="rId6"/>
    <p:sldId id="296" r:id="rId7"/>
    <p:sldId id="297" r:id="rId8"/>
    <p:sldId id="287" r:id="rId9"/>
    <p:sldId id="288" r:id="rId10"/>
    <p:sldId id="298" r:id="rId11"/>
    <p:sldId id="299" r:id="rId12"/>
    <p:sldId id="290" r:id="rId13"/>
    <p:sldId id="291" r:id="rId14"/>
    <p:sldId id="292" r:id="rId15"/>
    <p:sldId id="293" r:id="rId16"/>
    <p:sldId id="294" r:id="rId17"/>
    <p:sldId id="305" r:id="rId18"/>
    <p:sldId id="25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F5F5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0" autoAdjust="0"/>
    <p:restoredTop sz="94671" autoAdjust="0"/>
  </p:normalViewPr>
  <p:slideViewPr>
    <p:cSldViewPr>
      <p:cViewPr varScale="1">
        <p:scale>
          <a:sx n="80" d="100"/>
          <a:sy n="80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Лист1!$E$18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delete val="1"/>
            </c:dLbl>
            <c:dLbl>
              <c:idx val="2"/>
              <c:layout>
                <c:manualLayout>
                  <c:x val="8.0612656187021448E-3"/>
                  <c:y val="-1.8726591760299643E-2"/>
                </c:manualLayout>
              </c:layout>
              <c:showVal val="1"/>
            </c:dLbl>
            <c:dLbl>
              <c:idx val="3"/>
              <c:layout>
                <c:manualLayout>
                  <c:x val="8.0612656187021448E-3"/>
                  <c:y val="-9.363295880149830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Лист1!$C$19:$D$22</c:f>
              <c:strCache>
                <c:ptCount val="4"/>
                <c:pt idx="0">
                  <c:v>Трудоустроены</c:v>
                </c:pt>
                <c:pt idx="1">
                  <c:v>Продолжили обучение</c:v>
                </c:pt>
                <c:pt idx="2">
                  <c:v>Не трудоустроены</c:v>
                </c:pt>
                <c:pt idx="3">
                  <c:v>Находятся в отпуске по ухооду за ребенком</c:v>
                </c:pt>
              </c:strCache>
            </c:strRef>
          </c:cat>
          <c:val>
            <c:numRef>
              <c:f>Лист1!$E$19:$E$22</c:f>
              <c:numCache>
                <c:formatCode>General</c:formatCode>
                <c:ptCount val="4"/>
                <c:pt idx="0">
                  <c:v>36.300000000000004</c:v>
                </c:pt>
                <c:pt idx="1">
                  <c:v>27.3</c:v>
                </c:pt>
                <c:pt idx="2">
                  <c:v>27.3</c:v>
                </c:pt>
                <c:pt idx="3">
                  <c:v>9.1</c:v>
                </c:pt>
              </c:numCache>
            </c:numRef>
          </c:val>
        </c:ser>
        <c:ser>
          <c:idx val="1"/>
          <c:order val="1"/>
          <c:tx>
            <c:strRef>
              <c:f>Лист1!$F$18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1.6751479274331196E-2"/>
                  <c:y val="-2.8792936616544302E-3"/>
                </c:manualLayout>
              </c:layout>
              <c:showVal val="1"/>
            </c:dLbl>
            <c:dLbl>
              <c:idx val="1"/>
              <c:layout>
                <c:manualLayout>
                  <c:x val="1.0076582023377675E-2"/>
                  <c:y val="-1.8726591760299643E-2"/>
                </c:manualLayout>
              </c:layout>
              <c:showVal val="1"/>
            </c:dLbl>
            <c:dLbl>
              <c:idx val="2"/>
              <c:layout>
                <c:manualLayout>
                  <c:x val="1.4107214832728804E-2"/>
                  <c:y val="-1.24843945068664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Лист1!$C$19:$D$22</c:f>
              <c:strCache>
                <c:ptCount val="4"/>
                <c:pt idx="0">
                  <c:v>Трудоустроены</c:v>
                </c:pt>
                <c:pt idx="1">
                  <c:v>Продолжили обучение</c:v>
                </c:pt>
                <c:pt idx="2">
                  <c:v>Не трудоустроены</c:v>
                </c:pt>
                <c:pt idx="3">
                  <c:v>Находятся в отпуске по ухооду за ребенком</c:v>
                </c:pt>
              </c:strCache>
            </c:strRef>
          </c:cat>
          <c:val>
            <c:numRef>
              <c:f>Лист1!$F$19:$F$22</c:f>
              <c:numCache>
                <c:formatCode>General</c:formatCode>
                <c:ptCount val="4"/>
                <c:pt idx="0">
                  <c:v>36.4</c:v>
                </c:pt>
                <c:pt idx="1">
                  <c:v>54.5</c:v>
                </c:pt>
                <c:pt idx="2">
                  <c:v>9.1</c:v>
                </c:pt>
              </c:numCache>
            </c:numRef>
          </c:val>
        </c:ser>
        <c:ser>
          <c:idx val="2"/>
          <c:order val="2"/>
          <c:tx>
            <c:strRef>
              <c:f>Лист1!$G$18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8.0612656187021448E-3"/>
                  <c:y val="-1.5605493133583028E-2"/>
                </c:manualLayout>
              </c:layout>
              <c:showVal val="1"/>
            </c:dLbl>
            <c:dLbl>
              <c:idx val="1"/>
              <c:layout>
                <c:manualLayout>
                  <c:x val="2.0153164046755351E-2"/>
                  <c:y val="-1.5605493133583028E-2"/>
                </c:manualLayout>
              </c:layout>
              <c:showVal val="1"/>
            </c:dLbl>
            <c:dLbl>
              <c:idx val="3"/>
              <c:layout>
                <c:manualLayout>
                  <c:x val="1.2091898428053204E-2"/>
                  <c:y val="-3.1210986267166067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Лист1!$C$19:$D$22</c:f>
              <c:strCache>
                <c:ptCount val="4"/>
                <c:pt idx="0">
                  <c:v>Трудоустроены</c:v>
                </c:pt>
                <c:pt idx="1">
                  <c:v>Продолжили обучение</c:v>
                </c:pt>
                <c:pt idx="2">
                  <c:v>Не трудоустроены</c:v>
                </c:pt>
                <c:pt idx="3">
                  <c:v>Находятся в отпуске по ухооду за ребенком</c:v>
                </c:pt>
              </c:strCache>
            </c:strRef>
          </c:cat>
          <c:val>
            <c:numRef>
              <c:f>Лист1!$G$19:$G$22</c:f>
              <c:numCache>
                <c:formatCode>General</c:formatCode>
                <c:ptCount val="4"/>
                <c:pt idx="0">
                  <c:v>71.400000000000006</c:v>
                </c:pt>
                <c:pt idx="1">
                  <c:v>14.3</c:v>
                </c:pt>
                <c:pt idx="3">
                  <c:v>14.3</c:v>
                </c:pt>
              </c:numCache>
            </c:numRef>
          </c:val>
        </c:ser>
        <c:shape val="box"/>
        <c:axId val="124776448"/>
        <c:axId val="124777984"/>
        <c:axId val="0"/>
      </c:bar3DChart>
      <c:catAx>
        <c:axId val="124776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4777984"/>
        <c:crosses val="autoZero"/>
        <c:auto val="1"/>
        <c:lblAlgn val="ctr"/>
        <c:lblOffset val="100"/>
      </c:catAx>
      <c:valAx>
        <c:axId val="124777984"/>
        <c:scaling>
          <c:orientation val="minMax"/>
        </c:scaling>
        <c:axPos val="l"/>
        <c:majorGridlines/>
        <c:numFmt formatCode="General" sourceLinked="1"/>
        <c:tickLblPos val="nextTo"/>
        <c:crossAx val="1247764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noFill/>
    <a:ln>
      <a:noFill/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DA7189-F370-4A0A-9A27-D7D0E6567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5889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7189-F370-4A0A-9A27-D7D0E65673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755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7" name="Picture 45" descr="C:\Users\Татьяна\Pictures\Новая папка (6)\Рисунок5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485"/>
          <a:stretch/>
        </p:blipFill>
        <p:spPr bwMode="auto">
          <a:xfrm rot="20549602">
            <a:off x="518512" y="437767"/>
            <a:ext cx="2641640" cy="2876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34" name="Picture 42" descr="C:\Users\Татьяна\Pictures\Новая папка (6)\Рисунок3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78" t="11051" b="9998"/>
          <a:stretch/>
        </p:blipFill>
        <p:spPr bwMode="auto">
          <a:xfrm rot="20346258">
            <a:off x="1054583" y="2706546"/>
            <a:ext cx="2696577" cy="3747228"/>
          </a:xfrm>
          <a:prstGeom prst="rect">
            <a:avLst/>
          </a:prstGeom>
          <a:ln w="88900" cap="rnd">
            <a:solidFill>
              <a:srgbClr val="FFFFFF"/>
            </a:solidFill>
          </a:ln>
          <a:effectLst>
            <a:outerShdw blurRad="76200" dist="95250" dir="10500000" sx="70000" sy="70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>
              <a:gd name="T0" fmla="*/ 305 w 3936"/>
              <a:gd name="T1" fmla="*/ 4317 h 4320"/>
              <a:gd name="T2" fmla="*/ 0 w 3936"/>
              <a:gd name="T3" fmla="*/ 0 h 4320"/>
              <a:gd name="T4" fmla="*/ 3936 w 3936"/>
              <a:gd name="T5" fmla="*/ 0 h 4320"/>
              <a:gd name="T6" fmla="*/ 3936 w 3936"/>
              <a:gd name="T7" fmla="*/ 4320 h 4320"/>
              <a:gd name="T8" fmla="*/ 305 w 3936"/>
              <a:gd name="T9" fmla="*/ 4317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984127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4290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noProof="0" dirty="0" smtClean="0"/>
              <a:t>Образец подзаголовка</a:t>
            </a:r>
            <a:endParaRPr lang="en-US" noProof="0" dirty="0" smtClean="0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0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54845" y="2361952"/>
            <a:ext cx="396875" cy="63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4291162052"/>
              </p:ext>
            </p:extLst>
          </p:nvPr>
        </p:nvGraphicFramePr>
        <p:xfrm>
          <a:off x="6588224" y="174969"/>
          <a:ext cx="2411481" cy="1669855"/>
        </p:xfrm>
        <a:graphic>
          <a:graphicData uri="http://schemas.openxmlformats.org/presentationml/2006/ole">
            <p:oleObj spid="_x0000_s8265" r:id="rId9" imgW="4212336" imgH="2633472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194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29200" y="6477000"/>
            <a:ext cx="198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6A605-8022-4A5E-9D0E-147D0FB60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740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194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29200" y="6477000"/>
            <a:ext cx="198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2EB84-C6EE-46CD-9CF5-48D4018C12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2569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194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29200" y="6477000"/>
            <a:ext cx="198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B0E02-AF68-4785-A1CA-0B816A991D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4959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194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29200" y="6477000"/>
            <a:ext cx="198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31D72-B6F7-43DA-96BA-E704B62247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7563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194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029200" y="6477000"/>
            <a:ext cx="198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8B482-3F02-49D6-AE3C-549C5418E0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6498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28194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029200" y="6477000"/>
            <a:ext cx="198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9A4EB-8AD4-4A7C-970A-780FD3D677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3238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8194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29200" y="6477000"/>
            <a:ext cx="198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CB960-8E05-4AE9-8461-2F07F081CF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1511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194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029200" y="6477000"/>
            <a:ext cx="198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76C0B-428F-4776-808C-87B6D4CD05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6783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194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029200" y="6477000"/>
            <a:ext cx="198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27938-4611-480F-B0D6-252CDD70E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6903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194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029200" y="6477000"/>
            <a:ext cx="198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7697-52B3-42C0-93F4-EBC69F86F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5271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0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31" b="6250"/>
          <a:stretch>
            <a:fillRect/>
          </a:stretch>
        </p:blipFill>
        <p:spPr bwMode="gray">
          <a:xfrm>
            <a:off x="0" y="0"/>
            <a:ext cx="160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Freeform 29"/>
          <p:cNvSpPr>
            <a:spLocks/>
          </p:cNvSpPr>
          <p:nvPr/>
        </p:nvSpPr>
        <p:spPr bwMode="ltGray">
          <a:xfrm>
            <a:off x="228600" y="-29961"/>
            <a:ext cx="8915400" cy="6883400"/>
          </a:xfrm>
          <a:custGeom>
            <a:avLst/>
            <a:gdLst>
              <a:gd name="T0" fmla="*/ 312 w 5480"/>
              <a:gd name="T1" fmla="*/ 4336 h 4336"/>
              <a:gd name="T2" fmla="*/ 0 w 5480"/>
              <a:gd name="T3" fmla="*/ 0 h 4336"/>
              <a:gd name="T4" fmla="*/ 5480 w 5480"/>
              <a:gd name="T5" fmla="*/ 0 h 4336"/>
              <a:gd name="T6" fmla="*/ 5480 w 5480"/>
              <a:gd name="T7" fmla="*/ 4320 h 4336"/>
              <a:gd name="T8" fmla="*/ 312 w 5480"/>
              <a:gd name="T9" fmla="*/ 4336 h 4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F1CA72-02E1-4A28-837A-D3ECDEE7FA76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3" name="Объект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191838164"/>
              </p:ext>
            </p:extLst>
          </p:nvPr>
        </p:nvGraphicFramePr>
        <p:xfrm>
          <a:off x="7142819" y="51420"/>
          <a:ext cx="1832249" cy="1268760"/>
        </p:xfrm>
        <a:graphic>
          <a:graphicData uri="http://schemas.openxmlformats.org/presentationml/2006/ole">
            <p:oleObj spid="_x0000_s1089" r:id="rId15" imgW="4212336" imgH="2633472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microsoft.com/office/2007/relationships/hdphoto" Target="../media/hdphoto3.wdp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3680" y="1916832"/>
            <a:ext cx="5638800" cy="2736304"/>
          </a:xfrm>
          <a:ln w="6350"/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Получение профессионального образования инвалидами и лицами с ограниченными возможностями здоровья в профессиональном образовательном учреждении «Амурский педагогический колледж»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студенты ОВЗ (1)\DSC00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73" y="1484774"/>
            <a:ext cx="3196419" cy="2397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Татьяна\Desktop\студенты ОВЗ (1)\IMG_4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72" y="4165025"/>
            <a:ext cx="3594216" cy="2397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Татьяна\Downloads\Гончарный кру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51" y="4192596"/>
            <a:ext cx="2301796" cy="2434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Татьяна\Downloads\IMG_05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74" y="1510179"/>
            <a:ext cx="3636463" cy="242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Татьяна\Downloads\IMG_06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15615"/>
            <a:ext cx="1626154" cy="2439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03164"/>
            <a:ext cx="8064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+mj-lt"/>
                <a:ea typeface="+mj-ea"/>
                <a:cs typeface="+mj-cs"/>
              </a:rPr>
              <a:t>Организация учебного процесса для </a:t>
            </a:r>
            <a:endParaRPr lang="ru-RU" sz="2600" b="1" dirty="0" smtClean="0">
              <a:latin typeface="+mj-lt"/>
              <a:ea typeface="+mj-ea"/>
              <a:cs typeface="+mj-cs"/>
            </a:endParaRPr>
          </a:p>
          <a:p>
            <a:r>
              <a:rPr lang="ru-RU" sz="2600" b="1" dirty="0" smtClean="0">
                <a:latin typeface="+mj-lt"/>
                <a:ea typeface="+mj-ea"/>
                <a:cs typeface="+mj-cs"/>
              </a:rPr>
              <a:t>лиц с ОВЗ</a:t>
            </a:r>
            <a:endParaRPr lang="ru-RU" sz="2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225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ownloads\DSCN3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27" y="3933056"/>
            <a:ext cx="3443989" cy="258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Татьяна\Downloads\DSCN3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Татьяна\Desktop\студенты ОВЗ (1)\IMG_55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2208"/>
            <a:ext cx="1756399" cy="2633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Татьяна\Downloads\DSCN3403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04" r="8977"/>
          <a:stretch/>
        </p:blipFill>
        <p:spPr bwMode="auto">
          <a:xfrm>
            <a:off x="5435037" y="1262209"/>
            <a:ext cx="2953387" cy="2633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Татьяна\Desktop\студенты ОВЗ (1)\DSC002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24195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1560" y="203164"/>
            <a:ext cx="8064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+mj-lt"/>
                <a:ea typeface="+mj-ea"/>
                <a:cs typeface="+mj-cs"/>
              </a:rPr>
              <a:t>Организация учебного процесса для </a:t>
            </a:r>
            <a:endParaRPr lang="ru-RU" sz="2600" b="1" dirty="0" smtClean="0">
              <a:latin typeface="+mj-lt"/>
              <a:ea typeface="+mj-ea"/>
              <a:cs typeface="+mj-cs"/>
            </a:endParaRPr>
          </a:p>
          <a:p>
            <a:r>
              <a:rPr lang="ru-RU" sz="2600" b="1" dirty="0" smtClean="0">
                <a:latin typeface="+mj-lt"/>
                <a:ea typeface="+mj-ea"/>
                <a:cs typeface="+mj-cs"/>
              </a:rPr>
              <a:t>лиц с ОВЗ</a:t>
            </a:r>
            <a:endParaRPr lang="ru-RU" sz="2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791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8336"/>
            <a:ext cx="6934200" cy="914400"/>
          </a:xfrm>
        </p:spPr>
        <p:txBody>
          <a:bodyPr>
            <a:normAutofit/>
          </a:bodyPr>
          <a:lstStyle/>
          <a:p>
            <a:pPr algn="ctr"/>
            <a:r>
              <a:rPr lang="ru-RU" sz="2600" kern="1200" dirty="0"/>
              <a:t>Психолого-педагогическое и социальное сопровождение</a:t>
            </a:r>
          </a:p>
        </p:txBody>
      </p:sp>
      <p:pic>
        <p:nvPicPr>
          <p:cNvPr id="9218" name="Picture 2" descr="F:\ОВЗ\DSC01260.JPG"/>
          <p:cNvPicPr>
            <a:picLocks noChangeAspect="1" noChangeArrowheads="1"/>
          </p:cNvPicPr>
          <p:nvPr/>
        </p:nvPicPr>
        <p:blipFill>
          <a:blip r:embed="rId2" cstate="print"/>
          <a:srcRect b="12000"/>
          <a:stretch>
            <a:fillRect/>
          </a:stretch>
        </p:blipFill>
        <p:spPr bwMode="auto">
          <a:xfrm>
            <a:off x="6032177" y="3073275"/>
            <a:ext cx="2788295" cy="1840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F:\ОВЗ\DSC01261.JPG"/>
          <p:cNvPicPr>
            <a:picLocks noChangeAspect="1" noChangeArrowheads="1"/>
          </p:cNvPicPr>
          <p:nvPr/>
        </p:nvPicPr>
        <p:blipFill>
          <a:blip r:embed="rId3" cstate="print"/>
          <a:srcRect b="12903"/>
          <a:stretch>
            <a:fillRect/>
          </a:stretch>
        </p:blipFill>
        <p:spPr bwMode="auto">
          <a:xfrm>
            <a:off x="6012160" y="1296660"/>
            <a:ext cx="2808312" cy="177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F:\ОВЗ\DSC01263.JPG"/>
          <p:cNvPicPr>
            <a:picLocks noChangeAspect="1" noChangeArrowheads="1"/>
          </p:cNvPicPr>
          <p:nvPr/>
        </p:nvPicPr>
        <p:blipFill>
          <a:blip r:embed="rId4" cstate="print"/>
          <a:srcRect b="13223"/>
          <a:stretch>
            <a:fillRect/>
          </a:stretch>
        </p:blipFill>
        <p:spPr bwMode="auto">
          <a:xfrm>
            <a:off x="6012757" y="4913792"/>
            <a:ext cx="2807715" cy="1827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0488" y="1412776"/>
            <a:ext cx="50436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 колледже с 2012 года функционирует сенсорная </a:t>
            </a:r>
            <a:r>
              <a:rPr lang="ru-RU" sz="2000" dirty="0" smtClean="0"/>
              <a:t>комната, позволяющая в </a:t>
            </a:r>
            <a:endParaRPr lang="ru-RU" sz="2000" dirty="0"/>
          </a:p>
          <a:p>
            <a:pPr algn="ctr"/>
            <a:r>
              <a:rPr lang="ru-RU" sz="2000" dirty="0"/>
              <a:t>комплексной работе по психолого-педагогическому </a:t>
            </a:r>
            <a:r>
              <a:rPr lang="ru-RU" sz="2000" dirty="0" smtClean="0"/>
              <a:t>сопровождению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dirty="0" smtClean="0"/>
              <a:t>снять </a:t>
            </a:r>
            <a:r>
              <a:rPr lang="ru-RU" sz="2000" dirty="0"/>
              <a:t>тревожные невротические переживания у </a:t>
            </a:r>
            <a:r>
              <a:rPr lang="ru-RU" sz="2000" dirty="0" smtClean="0"/>
              <a:t>обучающихся;</a:t>
            </a:r>
            <a:endParaRPr lang="ru-RU" sz="2000" dirty="0"/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dirty="0" smtClean="0"/>
              <a:t>избавиться от </a:t>
            </a:r>
            <a:r>
              <a:rPr lang="ru-RU" sz="2000" dirty="0"/>
              <a:t>страхов;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dirty="0" smtClean="0"/>
              <a:t>преодолеть </a:t>
            </a:r>
            <a:r>
              <a:rPr lang="ru-RU" sz="2000" dirty="0"/>
              <a:t>стресс;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dirty="0" smtClean="0"/>
              <a:t>создать </a:t>
            </a:r>
            <a:r>
              <a:rPr lang="ru-RU" sz="2000" dirty="0"/>
              <a:t>эмоционально спокойное состояние;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dirty="0" smtClean="0"/>
              <a:t>активизировать </a:t>
            </a:r>
            <a:r>
              <a:rPr lang="ru-RU" sz="2000" dirty="0"/>
              <a:t>мыслительную и познавательную активность;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dirty="0" smtClean="0"/>
              <a:t>вызвать </a:t>
            </a:r>
            <a:r>
              <a:rPr lang="ru-RU" sz="2000" dirty="0"/>
              <a:t>приятные и эстетические значимые переживания;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dirty="0" smtClean="0"/>
              <a:t>развивать </a:t>
            </a:r>
            <a:r>
              <a:rPr lang="ru-RU" sz="2000" dirty="0"/>
              <a:t>коммуникативные </a:t>
            </a:r>
            <a:r>
              <a:rPr lang="ru-RU" sz="2000" dirty="0" smtClean="0"/>
              <a:t>навыки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177540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6702896" cy="1143000"/>
          </a:xfrm>
        </p:spPr>
        <p:txBody>
          <a:bodyPr>
            <a:noAutofit/>
          </a:bodyPr>
          <a:lstStyle/>
          <a:p>
            <a:pPr algn="ctr"/>
            <a:r>
              <a:rPr lang="ru-RU" sz="2000" kern="1200" dirty="0">
                <a:latin typeface="Arial" charset="0"/>
                <a:ea typeface="+mn-ea"/>
                <a:cs typeface="Arial" charset="0"/>
              </a:rPr>
              <a:t>Подвижные занятия лечебной физкультурой осуществляются в специально оборудованном тренажерном зале или на открытом воздухе, которые проводятся </a:t>
            </a:r>
            <a:r>
              <a:rPr lang="ru-RU" sz="2000" kern="1200" dirty="0" smtClean="0">
                <a:latin typeface="Arial" charset="0"/>
                <a:ea typeface="+mn-ea"/>
                <a:cs typeface="Arial" charset="0"/>
              </a:rPr>
              <a:t>специалистами, </a:t>
            </a:r>
            <a:r>
              <a:rPr lang="ru-RU" sz="2000" kern="1200" dirty="0">
                <a:latin typeface="Arial" charset="0"/>
                <a:ea typeface="+mn-ea"/>
                <a:cs typeface="Arial" charset="0"/>
              </a:rPr>
              <a:t>имеющими соответствующую подготовку</a:t>
            </a:r>
          </a:p>
        </p:txBody>
      </p:sp>
      <p:pic>
        <p:nvPicPr>
          <p:cNvPr id="6146" name="Picture 2" descr="F:\ОВЗ\IMG_0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312" y="2394384"/>
            <a:ext cx="2620144" cy="393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F:\ОВЗ\IMG_0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567" y="2394384"/>
            <a:ext cx="2657963" cy="398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33684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ОВЗ\IMG_0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88660"/>
            <a:ext cx="3312368" cy="248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F:\ОВЗ\IMG_0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4240782" cy="282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F:\фото\igr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614138"/>
            <a:ext cx="2836168" cy="305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26739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8336"/>
            <a:ext cx="6934200" cy="914400"/>
          </a:xfrm>
        </p:spPr>
        <p:txBody>
          <a:bodyPr>
            <a:normAutofit/>
          </a:bodyPr>
          <a:lstStyle/>
          <a:p>
            <a:r>
              <a:rPr lang="ru-RU" sz="2600" kern="1200" dirty="0"/>
              <a:t>Осуществление </a:t>
            </a:r>
            <a:r>
              <a:rPr lang="ru-RU" sz="2600" kern="1200" dirty="0" err="1"/>
              <a:t>социокультурной</a:t>
            </a:r>
            <a:r>
              <a:rPr lang="ru-RU" sz="2600" kern="1200" dirty="0"/>
              <a:t> реабилитации</a:t>
            </a:r>
          </a:p>
        </p:txBody>
      </p:sp>
      <p:pic>
        <p:nvPicPr>
          <p:cNvPr id="8194" name="Picture 2" descr="F:\ОВЗ\IMG_6646.JPG"/>
          <p:cNvPicPr>
            <a:picLocks noChangeAspect="1" noChangeArrowheads="1"/>
          </p:cNvPicPr>
          <p:nvPr/>
        </p:nvPicPr>
        <p:blipFill>
          <a:blip r:embed="rId3" cstate="print"/>
          <a:srcRect t="6443"/>
          <a:stretch>
            <a:fillRect/>
          </a:stretch>
        </p:blipFill>
        <p:spPr bwMode="auto">
          <a:xfrm>
            <a:off x="787152" y="1556792"/>
            <a:ext cx="3352800" cy="209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F:\ОВЗ\IMG_6669.JPG"/>
          <p:cNvPicPr>
            <a:picLocks noChangeAspect="1" noChangeArrowheads="1"/>
          </p:cNvPicPr>
          <p:nvPr/>
        </p:nvPicPr>
        <p:blipFill rotWithShape="1">
          <a:blip r:embed="rId4" cstate="print"/>
          <a:srcRect r="14160"/>
          <a:stretch/>
        </p:blipFill>
        <p:spPr bwMode="auto">
          <a:xfrm>
            <a:off x="4499992" y="1748102"/>
            <a:ext cx="4383732" cy="3553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F:\ОВЗ\IMG_1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1168" y="3973579"/>
            <a:ext cx="3208784" cy="213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41829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фото\IMG_1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542" y="1124744"/>
            <a:ext cx="3465672" cy="2310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F:\фото\IMG_2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543" y="2031036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F:\фото\IMG_2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34036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138336"/>
            <a:ext cx="6934200" cy="914400"/>
          </a:xfrm>
        </p:spPr>
        <p:txBody>
          <a:bodyPr>
            <a:normAutofit/>
          </a:bodyPr>
          <a:lstStyle/>
          <a:p>
            <a:r>
              <a:rPr lang="ru-RU" sz="2600" kern="1200" dirty="0"/>
              <a:t>Осуществление </a:t>
            </a:r>
            <a:r>
              <a:rPr lang="ru-RU" sz="2600" kern="1200" dirty="0" err="1"/>
              <a:t>социокультурной</a:t>
            </a:r>
            <a:r>
              <a:rPr lang="ru-RU" sz="2600" kern="1200" dirty="0"/>
              <a:t> реабилитации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137900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504056"/>
          </a:xfrm>
        </p:spPr>
        <p:txBody>
          <a:bodyPr/>
          <a:lstStyle/>
          <a:p>
            <a:r>
              <a:rPr lang="ru-RU" sz="2800" dirty="0" smtClean="0"/>
              <a:t>Самоопределение </a:t>
            </a:r>
            <a:r>
              <a:rPr lang="ru-RU" sz="2800" dirty="0" smtClean="0"/>
              <a:t>обучающихся </a:t>
            </a:r>
            <a:br>
              <a:rPr lang="ru-RU" sz="2800" dirty="0" smtClean="0"/>
            </a:br>
            <a:r>
              <a:rPr lang="ru-RU" sz="2800" dirty="0" smtClean="0"/>
              <a:t>инвалидов и лиц с ОВЗ 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21130" y="1394460"/>
          <a:ext cx="6823278" cy="441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67744" y="5754742"/>
            <a:ext cx="45160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/>
              <a:t>Самоопределение обучающихся с ОВЗ, %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2488183"/>
            <a:ext cx="5638800" cy="1012825"/>
          </a:xfrm>
        </p:spPr>
        <p:txBody>
          <a:bodyPr/>
          <a:lstStyle/>
          <a:p>
            <a:r>
              <a:rPr lang="ru-RU" sz="6000" dirty="0" smtClean="0"/>
              <a:t>Спасибо за внимание!!!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88640"/>
            <a:ext cx="6934200" cy="1232912"/>
          </a:xfrm>
        </p:spPr>
        <p:txBody>
          <a:bodyPr/>
          <a:lstStyle/>
          <a:p>
            <a:r>
              <a:rPr lang="ru-RU" sz="3000" dirty="0" smtClean="0"/>
              <a:t>Перечень основных специальностей </a:t>
            </a:r>
            <a:br>
              <a:rPr lang="ru-RU" sz="3000" dirty="0" smtClean="0"/>
            </a:br>
            <a:r>
              <a:rPr lang="ru-RU" sz="3000" dirty="0" smtClean="0"/>
              <a:t>для обучения лиц с ОВЗ</a:t>
            </a:r>
            <a:endParaRPr lang="en-US" sz="3000" dirty="0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gray">
          <a:xfrm>
            <a:off x="1004927" y="2919122"/>
            <a:ext cx="4804975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gray">
          <a:xfrm rot="3419336">
            <a:off x="720764" y="234286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gray">
          <a:xfrm>
            <a:off x="1475656" y="2155503"/>
            <a:ext cx="386535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2200" dirty="0" smtClean="0"/>
              <a:t>09.02.05. Прикладная </a:t>
            </a:r>
          </a:p>
          <a:p>
            <a:pPr eaLnBrk="0" hangingPunct="0"/>
            <a:r>
              <a:rPr lang="ru-RU" sz="2200" dirty="0" smtClean="0"/>
              <a:t>информатика (по отраслям)</a:t>
            </a:r>
            <a:endParaRPr lang="en-US" sz="2200" dirty="0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gray">
          <a:xfrm>
            <a:off x="776327" y="238572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gray">
          <a:xfrm>
            <a:off x="1008302" y="5079362"/>
            <a:ext cx="4801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gray">
          <a:xfrm rot="3419336">
            <a:off x="724139" y="450310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gray">
          <a:xfrm>
            <a:off x="779702" y="454596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gray">
          <a:xfrm>
            <a:off x="1483750" y="3977188"/>
            <a:ext cx="469718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2200" dirty="0" smtClean="0"/>
              <a:t>54.2.02. Декоративно-прикладное </a:t>
            </a:r>
          </a:p>
          <a:p>
            <a:pPr eaLnBrk="0" hangingPunct="0"/>
            <a:r>
              <a:rPr lang="ru-RU" sz="2200" dirty="0" smtClean="0"/>
              <a:t>искусство  и народные промыслы</a:t>
            </a:r>
          </a:p>
          <a:p>
            <a:pPr eaLnBrk="0" hangingPunct="0"/>
            <a:r>
              <a:rPr lang="ru-RU" sz="2200" dirty="0" smtClean="0"/>
              <a:t>(по видам)</a:t>
            </a:r>
            <a:endParaRPr lang="en-US" sz="2200" dirty="0"/>
          </a:p>
        </p:txBody>
      </p:sp>
      <p:pic>
        <p:nvPicPr>
          <p:cNvPr id="23" name="Picture 2" descr="F:\ОВЗ\IMG_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054" y="3765037"/>
            <a:ext cx="3168352" cy="211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F:\фото\IMG_9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200" y="1700808"/>
            <a:ext cx="2940288" cy="196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3"/>
          <p:cNvSpPr>
            <a:spLocks noChangeArrowheads="1"/>
          </p:cNvSpPr>
          <p:nvPr/>
        </p:nvSpPr>
        <p:spPr bwMode="gray">
          <a:xfrm>
            <a:off x="1496616" y="5670574"/>
            <a:ext cx="7251848" cy="566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>
                  <a:gamma/>
                  <a:tint val="2117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4"/>
          <p:cNvSpPr>
            <a:spLocks noChangeArrowheads="1"/>
          </p:cNvSpPr>
          <p:nvPr/>
        </p:nvSpPr>
        <p:spPr bwMode="gray">
          <a:xfrm>
            <a:off x="1115616" y="5551512"/>
            <a:ext cx="685800" cy="685800"/>
          </a:xfrm>
          <a:prstGeom prst="diamond">
            <a:avLst/>
          </a:prstGeom>
          <a:solidFill>
            <a:schemeClr val="bg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45"/>
          <p:cNvSpPr txBox="1">
            <a:spLocks noChangeArrowheads="1"/>
          </p:cNvSpPr>
          <p:nvPr/>
        </p:nvSpPr>
        <p:spPr bwMode="gray">
          <a:xfrm>
            <a:off x="1979712" y="5726137"/>
            <a:ext cx="6768752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dirty="0" smtClean="0"/>
              <a:t>формирование </a:t>
            </a:r>
            <a:r>
              <a:rPr lang="ru-RU" dirty="0"/>
              <a:t>в колледже толерантной образовательной среды</a:t>
            </a: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gray">
          <a:xfrm>
            <a:off x="1269604" y="564993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5</a:t>
            </a:r>
          </a:p>
        </p:txBody>
      </p:sp>
      <p:sp>
        <p:nvSpPr>
          <p:cNvPr id="8" name="AutoShape 48"/>
          <p:cNvSpPr>
            <a:spLocks noChangeArrowheads="1"/>
          </p:cNvSpPr>
          <p:nvPr/>
        </p:nvSpPr>
        <p:spPr bwMode="gray">
          <a:xfrm>
            <a:off x="1496616" y="1531839"/>
            <a:ext cx="7251848" cy="8126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9"/>
          <p:cNvSpPr>
            <a:spLocks noChangeArrowheads="1"/>
          </p:cNvSpPr>
          <p:nvPr/>
        </p:nvSpPr>
        <p:spPr bwMode="gray">
          <a:xfrm>
            <a:off x="1115616" y="1412776"/>
            <a:ext cx="685800" cy="6858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gray">
          <a:xfrm>
            <a:off x="1979712" y="1587401"/>
            <a:ext cx="676875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dirty="0"/>
              <a:t>обеспечение специальных условий для получения образования </a:t>
            </a:r>
            <a:r>
              <a:rPr lang="ru-RU" dirty="0" smtClean="0"/>
              <a:t>инвалидами и обучающимися </a:t>
            </a:r>
            <a:r>
              <a:rPr lang="ru-RU" dirty="0"/>
              <a:t>с ограниченными возможностями здоровья</a:t>
            </a: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gray">
          <a:xfrm>
            <a:off x="1269604" y="151120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1</a:t>
            </a: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gray">
          <a:xfrm>
            <a:off x="1496616" y="2568551"/>
            <a:ext cx="7251848" cy="8126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tint val="2117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54"/>
          <p:cNvSpPr>
            <a:spLocks noChangeArrowheads="1"/>
          </p:cNvSpPr>
          <p:nvPr/>
        </p:nvSpPr>
        <p:spPr bwMode="gray">
          <a:xfrm>
            <a:off x="1115616" y="2449488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55"/>
          <p:cNvSpPr txBox="1">
            <a:spLocks noChangeArrowheads="1"/>
          </p:cNvSpPr>
          <p:nvPr/>
        </p:nvSpPr>
        <p:spPr bwMode="gray">
          <a:xfrm>
            <a:off x="1979712" y="2624113"/>
            <a:ext cx="662473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dirty="0"/>
              <a:t>обучение в соответствии с адаптированными образовательными программами и индивидуальными программами реабилитации инвалидов</a:t>
            </a:r>
          </a:p>
        </p:txBody>
      </p:sp>
      <p:sp>
        <p:nvSpPr>
          <p:cNvPr id="16" name="Text Box 56"/>
          <p:cNvSpPr txBox="1">
            <a:spLocks noChangeArrowheads="1"/>
          </p:cNvSpPr>
          <p:nvPr/>
        </p:nvSpPr>
        <p:spPr bwMode="gray">
          <a:xfrm>
            <a:off x="1269604" y="25479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2</a:t>
            </a:r>
          </a:p>
        </p:txBody>
      </p:sp>
      <p:sp>
        <p:nvSpPr>
          <p:cNvPr id="18" name="AutoShape 58"/>
          <p:cNvSpPr>
            <a:spLocks noChangeArrowheads="1"/>
          </p:cNvSpPr>
          <p:nvPr/>
        </p:nvSpPr>
        <p:spPr bwMode="gray">
          <a:xfrm>
            <a:off x="1496616" y="3648671"/>
            <a:ext cx="7251848" cy="8126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9"/>
          <p:cNvSpPr>
            <a:spLocks noChangeArrowheads="1"/>
          </p:cNvSpPr>
          <p:nvPr/>
        </p:nvSpPr>
        <p:spPr bwMode="gray">
          <a:xfrm>
            <a:off x="1115616" y="3529608"/>
            <a:ext cx="685800" cy="685800"/>
          </a:xfrm>
          <a:prstGeom prst="diamond">
            <a:avLst/>
          </a:prstGeom>
          <a:solidFill>
            <a:schemeClr val="fol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gray">
          <a:xfrm>
            <a:off x="1979712" y="3688138"/>
            <a:ext cx="662473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dirty="0"/>
              <a:t>обеспечение инвалидов и их родителей (законных представителей) информацией по вопросам получения профессионального образования</a:t>
            </a:r>
          </a:p>
        </p:txBody>
      </p:sp>
      <p:sp>
        <p:nvSpPr>
          <p:cNvPr id="21" name="Text Box 61"/>
          <p:cNvSpPr txBox="1">
            <a:spLocks noChangeArrowheads="1"/>
          </p:cNvSpPr>
          <p:nvPr/>
        </p:nvSpPr>
        <p:spPr bwMode="gray">
          <a:xfrm>
            <a:off x="1269604" y="362803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3</a:t>
            </a:r>
          </a:p>
        </p:txBody>
      </p:sp>
      <p:sp>
        <p:nvSpPr>
          <p:cNvPr id="23" name="AutoShape 63"/>
          <p:cNvSpPr>
            <a:spLocks noChangeArrowheads="1"/>
          </p:cNvSpPr>
          <p:nvPr/>
        </p:nvSpPr>
        <p:spPr bwMode="gray">
          <a:xfrm>
            <a:off x="1496616" y="4728790"/>
            <a:ext cx="7251848" cy="5910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64"/>
          <p:cNvSpPr>
            <a:spLocks noChangeArrowheads="1"/>
          </p:cNvSpPr>
          <p:nvPr/>
        </p:nvSpPr>
        <p:spPr bwMode="gray">
          <a:xfrm>
            <a:off x="1115616" y="4609728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Text Box 65"/>
          <p:cNvSpPr txBox="1">
            <a:spLocks noChangeArrowheads="1"/>
          </p:cNvSpPr>
          <p:nvPr/>
        </p:nvSpPr>
        <p:spPr bwMode="gray">
          <a:xfrm>
            <a:off x="1979712" y="4784353"/>
            <a:ext cx="6768752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dirty="0"/>
              <a:t>организация оказания психолого-педагогической поддержки при получении инвалидами образования 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gray">
          <a:xfrm>
            <a:off x="1269604" y="470815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4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258888" y="188640"/>
            <a:ext cx="7497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latin typeface="+mj-lt"/>
                <a:ea typeface="+mj-ea"/>
                <a:cs typeface="+mj-cs"/>
              </a:rPr>
              <a:t>Основные задачи 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колледжа</a:t>
            </a:r>
          </a:p>
          <a:p>
            <a:r>
              <a:rPr lang="ru-RU" sz="2400" b="1" dirty="0" smtClean="0">
                <a:latin typeface="+mj-lt"/>
                <a:ea typeface="+mj-ea"/>
                <a:cs typeface="+mj-cs"/>
              </a:rPr>
              <a:t>в сфере профессионального </a:t>
            </a:r>
          </a:p>
          <a:p>
            <a:r>
              <a:rPr lang="ru-RU" sz="2400" b="1" dirty="0" smtClean="0">
                <a:latin typeface="+mj-lt"/>
                <a:ea typeface="+mj-ea"/>
                <a:cs typeface="+mj-cs"/>
              </a:rPr>
              <a:t>образования лиц с ОВЗ</a:t>
            </a:r>
            <a:endParaRPr lang="ru-RU" sz="2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848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1192684"/>
            <a:ext cx="43022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образовательном пространстве колледжа реализуется инновационная программа </a:t>
            </a:r>
            <a:r>
              <a:rPr lang="ru-RU" b="1" dirty="0"/>
              <a:t>"Формирование системы профессиональной подготовки лиц с ограниченными возможностями здоровья и их интеграция в социальную среду в условиях Амурского педагогического колледжа".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64096" y="3933056"/>
            <a:ext cx="8028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Использование различных форм интегрированного инклюзивного образования стало возможным при условии реализации системы мер по созданию безбарьерной среды жизнедеятельности для инвалидов и лиц с ограниченными возможностями здоровья в условиях профессионального образования, развитию реабилитационно-образовательной среды, а также дифференцированной устойчиво функционирующей, экономически эффективной и доступной системы услуг по профессиональной, медицинской и социальной адаптации.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21070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b="1" dirty="0" smtClean="0">
                <a:latin typeface="+mj-lt"/>
                <a:ea typeface="+mj-ea"/>
                <a:cs typeface="+mj-cs"/>
              </a:rPr>
              <a:t>«Доступная среда»</a:t>
            </a:r>
            <a:endParaRPr lang="ru-RU" sz="3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3" name="Picture 3" descr="F:\фото\ig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3959051" cy="256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0344"/>
            <a:ext cx="6934200" cy="914400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Архитектурно-планировочное обустройство образовательной </a:t>
            </a:r>
            <a:br>
              <a:rPr lang="ru-RU" sz="2600" b="1" dirty="0" smtClean="0"/>
            </a:br>
            <a:r>
              <a:rPr lang="ru-RU" sz="2600" b="1" dirty="0" smtClean="0"/>
              <a:t>среды колледжа для студентов с ОВЗ</a:t>
            </a:r>
            <a:endParaRPr lang="ru-RU" sz="2600" b="1" dirty="0"/>
          </a:p>
        </p:txBody>
      </p:sp>
      <p:pic>
        <p:nvPicPr>
          <p:cNvPr id="2050" name="Picture 2" descr="F:\ОВЗ\DSC01271.JPG"/>
          <p:cNvPicPr>
            <a:picLocks noChangeAspect="1" noChangeArrowheads="1"/>
          </p:cNvPicPr>
          <p:nvPr/>
        </p:nvPicPr>
        <p:blipFill>
          <a:blip r:embed="rId2" cstate="print"/>
          <a:srcRect b="13600"/>
          <a:stretch>
            <a:fillRect/>
          </a:stretch>
        </p:blipFill>
        <p:spPr bwMode="auto">
          <a:xfrm>
            <a:off x="1043608" y="1600200"/>
            <a:ext cx="3581400" cy="2321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ОВЗ\DSC01244.JPG"/>
          <p:cNvPicPr>
            <a:picLocks noChangeAspect="1" noChangeArrowheads="1"/>
          </p:cNvPicPr>
          <p:nvPr/>
        </p:nvPicPr>
        <p:blipFill>
          <a:blip r:embed="rId3" cstate="print"/>
          <a:srcRect b="15593"/>
          <a:stretch>
            <a:fillRect/>
          </a:stretch>
        </p:blipFill>
        <p:spPr bwMode="auto">
          <a:xfrm>
            <a:off x="5220072" y="1600200"/>
            <a:ext cx="3649136" cy="231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ОВЗ\DSC01246.JPG"/>
          <p:cNvPicPr>
            <a:picLocks noChangeAspect="1" noChangeArrowheads="1"/>
          </p:cNvPicPr>
          <p:nvPr/>
        </p:nvPicPr>
        <p:blipFill>
          <a:blip r:embed="rId4" cstate="print"/>
          <a:srcRect b="12903"/>
          <a:stretch>
            <a:fillRect/>
          </a:stretch>
        </p:blipFill>
        <p:spPr bwMode="auto">
          <a:xfrm>
            <a:off x="986408" y="4114800"/>
            <a:ext cx="3657600" cy="2389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C:\Users\Татьяна\Desktop\Ремонт\Ремонт\IMG_96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132089"/>
            <a:ext cx="3696090" cy="246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31146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ОВЗ\DSC01275.JPG"/>
          <p:cNvPicPr>
            <a:picLocks noChangeAspect="1" noChangeArrowheads="1"/>
          </p:cNvPicPr>
          <p:nvPr/>
        </p:nvPicPr>
        <p:blipFill rotWithShape="1">
          <a:blip r:embed="rId2" cstate="print"/>
          <a:srcRect l="-503" r="9300" b="14094"/>
          <a:stretch/>
        </p:blipFill>
        <p:spPr bwMode="auto">
          <a:xfrm>
            <a:off x="1360320" y="1685038"/>
            <a:ext cx="3283688" cy="232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ОВЗ\DSC01253.JPG"/>
          <p:cNvPicPr>
            <a:picLocks noChangeAspect="1" noChangeArrowheads="1"/>
          </p:cNvPicPr>
          <p:nvPr/>
        </p:nvPicPr>
        <p:blipFill>
          <a:blip r:embed="rId3" cstate="print"/>
          <a:srcRect b="16678"/>
          <a:stretch>
            <a:fillRect/>
          </a:stretch>
        </p:blipFill>
        <p:spPr bwMode="auto">
          <a:xfrm>
            <a:off x="5148064" y="1586194"/>
            <a:ext cx="3167237" cy="245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Татьяна\Desktop\Ремонт\Ремонт\IMG_9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732" y="4143325"/>
            <a:ext cx="3571284" cy="238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Татьяна\Desktop\Ремонт\Ремонт\IMG_9598.JPG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/>
        </p:blipFill>
        <p:spPr bwMode="auto">
          <a:xfrm>
            <a:off x="5148064" y="4158036"/>
            <a:ext cx="3311252" cy="220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83568" y="210344"/>
            <a:ext cx="6934200" cy="914400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Архитектурно-планировочное обустройство образовательной </a:t>
            </a:r>
            <a:br>
              <a:rPr lang="ru-RU" sz="2600" b="1" dirty="0" smtClean="0"/>
            </a:br>
            <a:r>
              <a:rPr lang="ru-RU" sz="2600" b="1" dirty="0" smtClean="0"/>
              <a:t>среды колледжа для студентов с ОВЗ</a:t>
            </a:r>
            <a:endParaRPr lang="ru-RU" sz="2600" b="1" dirty="0"/>
          </a:p>
        </p:txBody>
      </p:sp>
    </p:spTree>
    <p:extLst>
      <p:ext uri="{BB962C8B-B14F-4D97-AF65-F5344CB8AC3E}">
        <p14:creationId xmlns="" xmlns:p14="http://schemas.microsoft.com/office/powerpoint/2010/main" val="1203940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458200" cy="1143000"/>
          </a:xfrm>
        </p:spPr>
        <p:txBody>
          <a:bodyPr>
            <a:normAutofit/>
          </a:bodyPr>
          <a:lstStyle/>
          <a:p>
            <a:r>
              <a:rPr lang="ru-RU" sz="2600" dirty="0"/>
              <a:t>Санитарно-гигиенические условия для проживания в общежитии </a:t>
            </a:r>
          </a:p>
        </p:txBody>
      </p:sp>
      <p:pic>
        <p:nvPicPr>
          <p:cNvPr id="10242" name="Picture 2" descr="F:\ОВЗ\DSC01253.JPG"/>
          <p:cNvPicPr>
            <a:picLocks noChangeAspect="1" noChangeArrowheads="1"/>
          </p:cNvPicPr>
          <p:nvPr/>
        </p:nvPicPr>
        <p:blipFill>
          <a:blip r:embed="rId2" cstate="print"/>
          <a:srcRect b="13376"/>
          <a:stretch>
            <a:fillRect/>
          </a:stretch>
        </p:blipFill>
        <p:spPr bwMode="auto">
          <a:xfrm>
            <a:off x="656734" y="1556792"/>
            <a:ext cx="3987274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F:\ОВЗ\DSC01254.JPG"/>
          <p:cNvPicPr>
            <a:picLocks noChangeAspect="1" noChangeArrowheads="1"/>
          </p:cNvPicPr>
          <p:nvPr/>
        </p:nvPicPr>
        <p:blipFill>
          <a:blip r:embed="rId3" cstate="print"/>
          <a:srcRect b="14094"/>
          <a:stretch>
            <a:fillRect/>
          </a:stretch>
        </p:blipFill>
        <p:spPr bwMode="auto">
          <a:xfrm>
            <a:off x="4838673" y="1556792"/>
            <a:ext cx="4040124" cy="260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ОВЗ\DSC012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b="17526"/>
          <a:stretch>
            <a:fillRect/>
          </a:stretch>
        </p:blipFill>
        <p:spPr bwMode="auto">
          <a:xfrm>
            <a:off x="730037" y="4293096"/>
            <a:ext cx="3840667" cy="237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F:\ОВЗ\DSC012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b="14905"/>
          <a:stretch>
            <a:fillRect/>
          </a:stretch>
        </p:blipFill>
        <p:spPr bwMode="auto">
          <a:xfrm>
            <a:off x="5076056" y="4293096"/>
            <a:ext cx="3672408" cy="234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54519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8336"/>
            <a:ext cx="6934200" cy="914400"/>
          </a:xfrm>
        </p:spPr>
        <p:txBody>
          <a:bodyPr>
            <a:normAutofit/>
          </a:bodyPr>
          <a:lstStyle/>
          <a:p>
            <a:r>
              <a:rPr lang="ru-RU" sz="2600" dirty="0"/>
              <a:t>Рабочее место студента в кабинете информатики</a:t>
            </a:r>
          </a:p>
        </p:txBody>
      </p:sp>
      <p:pic>
        <p:nvPicPr>
          <p:cNvPr id="4" name="Picture 6" descr="DSC017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984" y="1447800"/>
            <a:ext cx="3556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Изображение 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85955" y="1447800"/>
            <a:ext cx="3808383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Изображение 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1600" y="4170139"/>
            <a:ext cx="3327557" cy="249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ОВЗ\DSC01277.JPG"/>
          <p:cNvPicPr>
            <a:picLocks noChangeAspect="1" noChangeArrowheads="1"/>
          </p:cNvPicPr>
          <p:nvPr/>
        </p:nvPicPr>
        <p:blipFill>
          <a:blip r:embed="rId5" cstate="print"/>
          <a:srcRect r="17857" b="14297"/>
          <a:stretch>
            <a:fillRect/>
          </a:stretch>
        </p:blipFill>
        <p:spPr bwMode="auto">
          <a:xfrm>
            <a:off x="1259632" y="4246134"/>
            <a:ext cx="3096344" cy="2423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1134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ОВЗ\IMG_9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48380" y="3880254"/>
            <a:ext cx="3751611" cy="250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F:\ОВЗ\IMG_0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600401" cy="240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55576" y="192122"/>
            <a:ext cx="62646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+mj-lt"/>
                <a:ea typeface="+mj-ea"/>
                <a:cs typeface="+mj-cs"/>
              </a:rPr>
              <a:t>Обучение осуществляется с использованием интерактивных комплексов</a:t>
            </a:r>
          </a:p>
        </p:txBody>
      </p:sp>
      <p:pic>
        <p:nvPicPr>
          <p:cNvPr id="7" name="Picture 2" descr="C:\Users\Татьяна\Desktop\IMG_20150525_1625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9256" y="1484784"/>
            <a:ext cx="2998688" cy="224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Татьяна\Desktop\IMG-20150525-WA0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7684" t="16392" r="20091"/>
          <a:stretch>
            <a:fillRect/>
          </a:stretch>
        </p:blipFill>
        <p:spPr bwMode="auto">
          <a:xfrm>
            <a:off x="5038175" y="1484784"/>
            <a:ext cx="3710289" cy="241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46337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7TGp_School_light">
  <a:themeElements>
    <a:clrScheme name="Default Design 2">
      <a:dk1>
        <a:srgbClr val="000000"/>
      </a:dk1>
      <a:lt1>
        <a:srgbClr val="DCFCDE"/>
      </a:lt1>
      <a:dk2>
        <a:srgbClr val="000000"/>
      </a:dk2>
      <a:lt2>
        <a:srgbClr val="FFFFFF"/>
      </a:lt2>
      <a:accent1>
        <a:srgbClr val="AD6DD5"/>
      </a:accent1>
      <a:accent2>
        <a:srgbClr val="4AD828"/>
      </a:accent2>
      <a:accent3>
        <a:srgbClr val="EBFDEC"/>
      </a:accent3>
      <a:accent4>
        <a:srgbClr val="000000"/>
      </a:accent4>
      <a:accent5>
        <a:srgbClr val="D3BAE7"/>
      </a:accent5>
      <a:accent6>
        <a:srgbClr val="42C423"/>
      </a:accent6>
      <a:hlink>
        <a:srgbClr val="F8A858"/>
      </a:hlink>
      <a:folHlink>
        <a:srgbClr val="5FB5E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587TGp_School_light</Template>
  <TotalTime>539</TotalTime>
  <Words>318</Words>
  <Application>Microsoft Office PowerPoint</Application>
  <PresentationFormat>Экран (4:3)</PresentationFormat>
  <Paragraphs>59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587TGp_School_light</vt:lpstr>
      <vt:lpstr>Получение профессионального образования инвалидами и лицами с ограниченными возможностями здоровья в профессиональном образовательном учреждении «Амурский педагогический колледж»  </vt:lpstr>
      <vt:lpstr>Перечень основных специальностей  для обучения лиц с ОВЗ</vt:lpstr>
      <vt:lpstr>Слайд 3</vt:lpstr>
      <vt:lpstr>Слайд 4</vt:lpstr>
      <vt:lpstr>Архитектурно-планировочное обустройство образовательной  среды колледжа для студентов с ОВЗ</vt:lpstr>
      <vt:lpstr>Архитектурно-планировочное обустройство образовательной  среды колледжа для студентов с ОВЗ</vt:lpstr>
      <vt:lpstr>Санитарно-гигиенические условия для проживания в общежитии </vt:lpstr>
      <vt:lpstr>Рабочее место студента в кабинете информатики</vt:lpstr>
      <vt:lpstr>Слайд 9</vt:lpstr>
      <vt:lpstr>Слайд 10</vt:lpstr>
      <vt:lpstr>Слайд 11</vt:lpstr>
      <vt:lpstr>Психолого-педагогическое и социальное сопровождение</vt:lpstr>
      <vt:lpstr>Подвижные занятия лечебной физкультурой осуществляются в специально оборудованном тренажерном зале или на открытом воздухе, которые проводятся специалистами, имеющими соответствующую подготовку</vt:lpstr>
      <vt:lpstr>Слайд 14</vt:lpstr>
      <vt:lpstr>Осуществление социокультурной реабилитации</vt:lpstr>
      <vt:lpstr>Осуществление социокультурной реабилитации</vt:lpstr>
      <vt:lpstr>Самоопределение обучающихся  инвалидов и лиц с ОВЗ </vt:lpstr>
      <vt:lpstr>Спасибо за внимание!!!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Татьяна</dc:creator>
  <cp:lastModifiedBy>Пользователь</cp:lastModifiedBy>
  <cp:revision>42</cp:revision>
  <dcterms:created xsi:type="dcterms:W3CDTF">2015-05-25T08:53:41Z</dcterms:created>
  <dcterms:modified xsi:type="dcterms:W3CDTF">2018-09-13T04:18:59Z</dcterms:modified>
</cp:coreProperties>
</file>